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310" r:id="rId4"/>
    <p:sldId id="285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03" r:id="rId13"/>
    <p:sldId id="269" r:id="rId14"/>
  </p:sldIdLst>
  <p:sldSz cx="9144000" cy="6858000" type="screen4x3"/>
  <p:notesSz cx="6788150" cy="99234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24" autoAdjust="0"/>
  </p:normalViewPr>
  <p:slideViewPr>
    <p:cSldViewPr snapToGrid="0" snapToObjects="1">
      <p:cViewPr>
        <p:scale>
          <a:sx n="100" d="100"/>
          <a:sy n="100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 defTabSz="93760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wrap="square" lIns="91248" tIns="45624" rIns="91248" bIns="456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AB4082-7A25-40A7-B692-94ED9D28EB60}" type="datetimeFigureOut">
              <a:rPr lang="lv-LV" altLang="lv-LV"/>
              <a:pPr>
                <a:defRPr/>
              </a:pPr>
              <a:t>24.05.2016.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4" rIns="91248" bIns="45624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248" tIns="45624" rIns="91248" bIns="4562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 defTabSz="93760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wrap="square" lIns="91248" tIns="45624" rIns="91248" bIns="456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fld id="{C092CF8A-30EE-4A33-96D9-97ADC06B655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2014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CF8A-30EE-4A33-96D9-97ADC06B6558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8207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15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D46F6F3-C5E0-4088-9971-D3F98CA0A971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982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3BE209E0-E6EE-4C44-B7C9-E3473DF138F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6733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FAA65575-760A-4D23-BA5B-5870CB3B29B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5365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9977CED-CEC3-4E39-8871-25DF458507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6786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99097A68-4549-4C1F-B68D-D9D9A381FC9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4789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088CED5-B5EE-45E1-93FA-51A6CF0DEFA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1039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327CD83C-2488-41A1-B75D-3690C4FAE3C9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442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0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142C32-480B-4663-B722-D2F0A9258B18}" type="datetime1">
              <a:rPr lang="en-US" altLang="lv-LV"/>
              <a:pPr>
                <a:defRPr/>
              </a:pPr>
              <a:t>5/24/2016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fld id="{8123AB8C-C1E2-40F7-B2CA-F4862DCBF0FA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744788"/>
            <a:ext cx="7772400" cy="960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lv-LV" sz="2900" dirty="0" smtClean="0">
                <a:ea typeface="MS PGothic" pitchFamily="34" charset="-128"/>
              </a:rPr>
              <a:t> </a:t>
            </a:r>
            <a:br>
              <a:rPr lang="lv-LV" altLang="lv-LV" sz="2900" dirty="0" smtClean="0">
                <a:ea typeface="MS PGothic" pitchFamily="34" charset="-128"/>
              </a:rPr>
            </a:br>
            <a:r>
              <a:rPr lang="lv-LV" altLang="lv-LV" sz="2900" dirty="0" smtClean="0">
                <a:ea typeface="MS PGothic" pitchFamily="34" charset="-128"/>
              </a:rPr>
              <a:t/>
            </a:r>
            <a:br>
              <a:rPr lang="lv-LV" altLang="lv-LV" sz="2900" dirty="0" smtClean="0">
                <a:ea typeface="MS PGothic" pitchFamily="34" charset="-128"/>
              </a:rPr>
            </a:br>
            <a:endParaRPr lang="lv-LV" altLang="lv-LV" sz="2900" dirty="0" smtClean="0">
              <a:ea typeface="MS PGothic" pitchFamily="34" charset="-128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9410" y="3088572"/>
            <a:ext cx="77724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lv-LV" sz="3600" b="1" dirty="0">
                <a:latin typeface="Arial" panose="020B0604020202020204" pitchFamily="34" charset="0"/>
                <a:cs typeface="Arial" panose="020B0604020202020204" pitchFamily="34" charset="0"/>
              </a:rPr>
              <a:t>Taksometru jomas regulējums</a:t>
            </a:r>
            <a:endParaRPr lang="lv-LV" altLang="lv-LV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4991156"/>
            <a:ext cx="7772400" cy="1051835"/>
          </a:xfrm>
        </p:spPr>
        <p:txBody>
          <a:bodyPr>
            <a:normAutofit/>
          </a:bodyPr>
          <a:lstStyle/>
          <a:p>
            <a:pPr algn="r"/>
            <a:r>
              <a:rPr lang="lv-LV" altLang="lv-LV" sz="2000" b="1">
                <a:latin typeface="Arial" panose="020B0604020202020204" pitchFamily="34" charset="0"/>
                <a:cs typeface="Arial" panose="020B0604020202020204" pitchFamily="34" charset="0"/>
              </a:rPr>
              <a:t>Satiksmes </a:t>
            </a:r>
            <a:r>
              <a:rPr lang="lv-LV" altLang="lv-LV" sz="2000" b="1" smtClean="0">
                <a:latin typeface="Arial" panose="020B0604020202020204" pitchFamily="34" charset="0"/>
                <a:cs typeface="Arial" panose="020B0604020202020204" pitchFamily="34" charset="0"/>
              </a:rPr>
              <a:t>ministrija</a:t>
            </a:r>
            <a:endParaRPr lang="lv-LV" alt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76448" cy="304800"/>
          </a:xfrm>
        </p:spPr>
        <p:txBody>
          <a:bodyPr/>
          <a:lstStyle/>
          <a:p>
            <a:fld id="{4D46F6F3-C5E0-4088-9971-D3F98CA0A971}" type="slidenum">
              <a:rPr lang="en-US" altLang="lv-LV" smtClean="0"/>
              <a:pPr/>
              <a:t>10</a:t>
            </a:fld>
            <a:endParaRPr lang="en-US" alt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4"/>
            <a:ext cx="8915598" cy="4791075"/>
          </a:xfrm>
        </p:spPr>
        <p:txBody>
          <a:bodyPr>
            <a:noAutofit/>
          </a:bodyPr>
          <a:lstStyle/>
          <a:p>
            <a:endParaRPr lang="lv-LV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Nepieciešama uzraudzība taksometru izsaukšanai/rezervēšanai interneta vidē un lietojot mobilās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aplikācijas</a:t>
            </a:r>
          </a:p>
          <a:p>
            <a:pPr algn="just"/>
            <a:endParaRPr lang="lv-LV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Ar taksometru pakalpojumu rezervēšanas problēmām interneta vidē, lietojot programmas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Uber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Taxify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un citas, saskaras ne tikai Latvijā, bet šī problēma ir aktuāla arī citur Eiropas savienībā;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Riski saistīti ar to, ka taksometra pakalpojumus var pieteikties sniegt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privātpersonas bez atbilstošas taksometru vadītājiem nepieciešamās kvalifikācijas ar saviem privātajiem automobiļiem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kuri nav aprīkoti atbilstoši taksometriem noteiktajām prasībām;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Nodokļu nomaksa šiem pakalpojumu sniedzējiem ir neskaidra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Tā kā šie ir samērā jauni produkti tirgū, novērojams, ka valstīm nav vienota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pieejas šīs jomas regulēšanai. </a:t>
            </a:r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837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390525" cy="304800"/>
          </a:xfrm>
        </p:spPr>
        <p:txBody>
          <a:bodyPr/>
          <a:lstStyle/>
          <a:p>
            <a:fld id="{4D46F6F3-C5E0-4088-9971-D3F98CA0A971}" type="slidenum">
              <a:rPr lang="en-US" altLang="lv-LV" smtClean="0"/>
              <a:pPr/>
              <a:t>11</a:t>
            </a:fld>
            <a:endParaRPr lang="en-US" altLang="lv-LV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5"/>
            <a:ext cx="8829675" cy="4619626"/>
          </a:xfrm>
        </p:spPr>
        <p:txBody>
          <a:bodyPr>
            <a:noAutofit/>
          </a:bodyPr>
          <a:lstStyle/>
          <a:p>
            <a:pPr algn="just"/>
            <a:endParaRPr lang="lv-LV" altLang="lv-LV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alt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Piedāvātie risinājumi </a:t>
            </a:r>
            <a:r>
              <a:rPr 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taksometru </a:t>
            </a:r>
            <a:r>
              <a:rPr lang="lv-LV" b="1" kern="0" dirty="0">
                <a:latin typeface="Arial" panose="020B0604020202020204" pitchFamily="34" charset="0"/>
                <a:cs typeface="Arial" panose="020B0604020202020204" pitchFamily="34" charset="0"/>
              </a:rPr>
              <a:t>izsaukšanai/rezervēšanai interneta vidē un lietojot mobilās </a:t>
            </a:r>
            <a:r>
              <a:rPr 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aplikācijas</a:t>
            </a:r>
          </a:p>
          <a:p>
            <a:pPr algn="just"/>
            <a:endParaRPr lang="lv-LV" altLang="lv-LV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Noteikt, ka uz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taksometru pārvadājumu jomu ir attiecināmi arī tāda veida pakalpojumi, kas nodrošina pārvadātāja un klienta sasaisti (piemēram,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dispečerdienesti, mobilo aplikāciju lietotnes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un citi pakalpojumi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Jānosaka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licencēšanas nepieciešamību pasažieru pārvadājumiem ar autotransporta līdzekli, kas šobrīd nav licencēti, bet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par maksu sniedz līdzīgus pārvadājumu pakalpojumus kā taksometru pakalpojumi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Tie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ir, piemēram, pārvadājumi ar limuzīniem un vēsturiskiem spēkratiem. Jāparedz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licencēt pakalpojuma veidu, ja transportlīdzekļa vadītājs par maksu pārvadā pasažierus. </a:t>
            </a:r>
            <a:endParaRPr lang="lv-LV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Nepieciešami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grozījumi Autopārvadājumu likuma 35.pantā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107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50" y="247650"/>
            <a:ext cx="6572250" cy="1036642"/>
          </a:xfrm>
        </p:spPr>
        <p:txBody>
          <a:bodyPr/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Igaunijas pieredze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514476"/>
            <a:ext cx="8724900" cy="461169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Igaunijā, lai veiktu taksometru pakalpojumus nepieciešama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automobilim nepieciešama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speciāla atļauja (licences kartīte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vadītājam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nepieciešama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kompetenci apliecinoša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taksometra vadītāja karte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Pašvaldības šos dokumentus izsniedz uz nenoteiktu laiku;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Jebkura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pasažieru pārvadāšana par maksu, bez licences, licences kartītes un taksometra vadītāja kartes ir aizliegta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Labas reputācijas prasība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uzņēmumam taksometru pārvadājumu licences saņemšanai un taksometra vadītājam vadītāja kartes saņemšanai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nedrīkst būt  notiesāts par atsevišķiem noziedzīgiem nodarījumiem, nedrīkst būt nodokļu parādu vai maksātnespējas pieteikumu;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Lai saņemtu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kompetenci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apliecinošu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taksometra vadītāja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karti jābūt vismaz B kategorijas transportlīdzekļu vadīšanas tiesībām, jāiziet taksometru vadītāju apmācības kurss, jāatbilst prasībai par labu reputāciju.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399" y="6324600"/>
            <a:ext cx="390525" cy="304800"/>
          </a:xfrm>
        </p:spPr>
        <p:txBody>
          <a:bodyPr/>
          <a:lstStyle/>
          <a:p>
            <a:fld id="{4D46F6F3-C5E0-4088-9971-D3F98CA0A971}" type="slidenum">
              <a:rPr lang="en-US" altLang="lv-LV" smtClean="0"/>
              <a:pPr/>
              <a:t>12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76056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744788"/>
            <a:ext cx="7772400" cy="960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lv-LV" sz="2900" dirty="0" smtClean="0">
                <a:ea typeface="MS PGothic" pitchFamily="34" charset="-128"/>
              </a:rPr>
              <a:t> </a:t>
            </a:r>
            <a:br>
              <a:rPr lang="lv-LV" altLang="lv-LV" sz="2900" dirty="0" smtClean="0">
                <a:ea typeface="MS PGothic" pitchFamily="34" charset="-128"/>
              </a:rPr>
            </a:br>
            <a:r>
              <a:rPr lang="lv-LV" altLang="lv-LV" sz="2900" dirty="0" smtClean="0">
                <a:ea typeface="MS PGothic" pitchFamily="34" charset="-128"/>
              </a:rPr>
              <a:t/>
            </a:r>
            <a:br>
              <a:rPr lang="lv-LV" altLang="lv-LV" sz="2900" dirty="0" smtClean="0">
                <a:ea typeface="MS PGothic" pitchFamily="34" charset="-128"/>
              </a:rPr>
            </a:br>
            <a:endParaRPr lang="lv-LV" altLang="lv-LV" sz="2900" dirty="0" smtClean="0">
              <a:ea typeface="MS PGothic" pitchFamily="34" charset="-128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09625" y="3248025"/>
            <a:ext cx="7772400" cy="9144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lv-LV" altLang="lv-LV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PALDIES!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4537075"/>
            <a:ext cx="7772400" cy="87439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lv-LV" altLang="lv-LV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lv-LV" altLang="lv-LV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4581" name="AutoShape 2" descr="Attēlu rezultāti vaicājumam “twitter”"/>
          <p:cNvSpPr>
            <a:spLocks noChangeAspect="1" noChangeArrowheads="1"/>
          </p:cNvSpPr>
          <p:nvPr/>
        </p:nvSpPr>
        <p:spPr bwMode="auto">
          <a:xfrm>
            <a:off x="-26988" y="-128588"/>
            <a:ext cx="304801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43075" y="198438"/>
            <a:ext cx="7334250" cy="10366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sz="28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/>
            </a:r>
            <a:br>
              <a:rPr lang="lv-LV" sz="28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lv-LV" sz="28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Pamatojums</a:t>
            </a:r>
            <a:endParaRPr lang="lv-LV" altLang="lv-LV" sz="2800" b="0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E8482-BF84-4750-8E41-F05101EDDF25}" type="slidenum">
              <a:rPr lang="en-US" altLang="lv-LV" sz="10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lv-LV" sz="10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7674" y="1438275"/>
            <a:ext cx="82962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altLang="lv-LV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altLang="lv-LV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2015.gada </a:t>
            </a:r>
            <a:r>
              <a:rPr lang="lv-LV" altLang="lv-LV" sz="2000" kern="0" dirty="0">
                <a:latin typeface="Arial" panose="020B0604020202020204" pitchFamily="34" charset="0"/>
                <a:cs typeface="Arial" panose="020B0604020202020204" pitchFamily="34" charset="0"/>
              </a:rPr>
              <a:t>27.aprīlī </a:t>
            </a:r>
            <a:r>
              <a:rPr lang="lv-LV" altLang="lv-LV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notika pirmā </a:t>
            </a:r>
            <a:r>
              <a:rPr lang="lv-LV" altLang="lv-LV" sz="2000" kern="0" dirty="0">
                <a:latin typeface="Arial" panose="020B0604020202020204" pitchFamily="34" charset="0"/>
                <a:cs typeface="Arial" panose="020B0604020202020204" pitchFamily="34" charset="0"/>
              </a:rPr>
              <a:t>darba </a:t>
            </a:r>
            <a:r>
              <a:rPr lang="lv-LV" altLang="lv-LV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grupas sanāksme, </a:t>
            </a:r>
            <a:r>
              <a:rPr lang="lv-LV" altLang="lv-LV" sz="2000" kern="0" dirty="0">
                <a:latin typeface="Arial" panose="020B0604020202020204" pitchFamily="34" charset="0"/>
                <a:cs typeface="Arial" panose="020B0604020202020204" pitchFamily="34" charset="0"/>
              </a:rPr>
              <a:t>kuras mērķis bija izpētīt pašreizējo situāciju un piedāvāt risinājumus taksometru jomas regulējuma </a:t>
            </a:r>
            <a:r>
              <a:rPr lang="lv-LV" altLang="lv-LV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uzlabošanai</a:t>
            </a:r>
            <a:r>
              <a:rPr lang="lv-LV" altLang="lv-LV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pamatojoties uz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Ministru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kabineta komitejas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protokollēmumā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doto uzdevumu (23.09.2013. sēdes prot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Nr.35, 2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.§2.punkts).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altLang="lv-LV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altLang="lv-LV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altLang="lv-LV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2015.gada  </a:t>
            </a:r>
            <a:r>
              <a:rPr lang="lv-LV" altLang="lv-LV" sz="2000" kern="0" dirty="0">
                <a:latin typeface="Arial" panose="020B0604020202020204" pitchFamily="34" charset="0"/>
                <a:cs typeface="Arial" panose="020B0604020202020204" pitchFamily="34" charset="0"/>
              </a:rPr>
              <a:t>3.decembrī Valsts sekretāru sanāksmē tika izsludināts informatīvais ziņojums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„Pasažieru pārvadājumu ar taksometriem jomas tiesiskais regulējums un priekšlikumi tās pilnveidošanai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lv-LV" altLang="lv-LV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1552574"/>
            <a:ext cx="8620125" cy="4772025"/>
          </a:xfrm>
        </p:spPr>
        <p:txBody>
          <a:bodyPr>
            <a:noAutofit/>
          </a:bodyPr>
          <a:lstStyle/>
          <a:p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2015.gadā Latvijā bija izsniegtas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1439 speciālās atļaujas (licences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2016.gada 1.janvāri Latvijā reģistrēti 2902 taksometri</a:t>
            </a:r>
          </a:p>
          <a:p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Pašvaldības, kurās ir lielākais izsniegto speciālo atļauju (licenču) kartīšu skaits taksometriem:</a:t>
            </a:r>
          </a:p>
          <a:p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Rīgā  - 2235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Mārupes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novadā - 528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Jūrmalā - 344 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Daugavpilī - 240 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Salaspils novadā  - 182 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Liepājā - 80 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Jelgavā - 75 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Valmierā - 52 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Ventspilī - 38 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D46F6F3-C5E0-4088-9971-D3F98CA0A971}" type="slidenum">
              <a:rPr lang="en-US" altLang="lv-LV" smtClean="0"/>
              <a:pPr/>
              <a:t>3</a:t>
            </a:fld>
            <a:endParaRPr lang="en-US" altLang="lv-LV"/>
          </a:p>
        </p:txBody>
      </p:sp>
      <p:pic>
        <p:nvPicPr>
          <p:cNvPr id="7" name="Picture 6" descr="S:\Autosatiksme\Zans Butans\taksometri\taxi info piepr. no pašvaldībām 05.05.2015\Untitle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476875"/>
            <a:ext cx="2019300" cy="12382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956983" y="305478"/>
            <a:ext cx="7077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Pasažieru pārvadājumu ar taksometriem</a:t>
            </a:r>
          </a:p>
          <a:p>
            <a:r>
              <a:rPr lang="lv-L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jomas pašreizējās situācijas izpēte</a:t>
            </a:r>
            <a:endParaRPr lang="lv-LV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6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D46F6F3-C5E0-4088-9971-D3F98CA0A971}" type="slidenum">
              <a:rPr lang="en-US" altLang="lv-LV" smtClean="0"/>
              <a:pPr/>
              <a:t>4</a:t>
            </a:fld>
            <a:endParaRPr lang="en-US" alt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5"/>
            <a:ext cx="8915598" cy="4705350"/>
          </a:xfrm>
        </p:spPr>
        <p:txBody>
          <a:bodyPr>
            <a:normAutofit/>
          </a:bodyPr>
          <a:lstStyle/>
          <a:p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v-LV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Jāpilnveido pasažieru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pārvadājumu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taksometriem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licencēšanas     kārtība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Šobrīd speciālo atļauju (licenci) izsniedz pašvaldības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. No 119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pašvaldībām: </a:t>
            </a:r>
          </a:p>
          <a:p>
            <a:pPr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42 pašvaldībās ir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izdoti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taksometru pakalpojumu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sniegšanu regulējoši saistošie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noteikumi; </a:t>
            </a:r>
          </a:p>
          <a:p>
            <a:pPr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pašvaldības ir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deleģējušas šo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funkciju citām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pašvaldībām; </a:t>
            </a:r>
          </a:p>
          <a:p>
            <a:pPr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74 pašvaldībās taksometru pakalpojumus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nevar sniegt vispār. </a:t>
            </a:r>
            <a:endParaRPr lang="lv-LV" altLang="lv-LV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altLang="lv-LV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lv-LV" alt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Risinājums</a:t>
            </a:r>
            <a:endParaRPr lang="lv-LV" altLang="lv-LV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asažieru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pārvadājumu ar taksometriem licencēšana tiek deleģēta deviņām republikas pilsētām un pieciem plānošanas reģioniem. </a:t>
            </a: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Nepieciešami grozījumi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Autopārvadājumu likuma 35.pantā.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475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D46F6F3-C5E0-4088-9971-D3F98CA0A971}" type="slidenum">
              <a:rPr lang="en-US" altLang="lv-LV" smtClean="0"/>
              <a:pPr/>
              <a:t>5</a:t>
            </a:fld>
            <a:endParaRPr lang="en-US" alt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4"/>
            <a:ext cx="8829675" cy="5019675"/>
          </a:xfrm>
        </p:spPr>
        <p:txBody>
          <a:bodyPr>
            <a:noAutofit/>
          </a:bodyPr>
          <a:lstStyle/>
          <a:p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Jāmazina ēnu ekonomika un jāpilnveido nodokļu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nomaksa</a:t>
            </a:r>
          </a:p>
          <a:p>
            <a:pPr lvl="0"/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Taksometru pakalpojumu sniegšanas jomā nav samaksāti līdz pat 80% no nodokļiem;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Atskaitēs oficiāli uzrādītais darba stundu skaits un atalgojums ir neatbilstoši mazs;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Vērtējot pēc nomaksātā PVN un nobrauktā kilometru skaita, vidējā alga sastāda 80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mēnesī;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Taksometru pakalpojumu sniegšanas jomā nodarbinātie cilvēki ir sociāli neaizsargāti;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Lai izvairītos no pienākuma maksāt nodokļus pasažieru pārvadājumos ar taksometriem, veicot pārvadājumus ar citas personas īpašumā esošu transportlīdzekli, pārsvarā tiek noslēgti patapinājuma līgumi (vairākums gadījumu patapinātājs ir fiziska persona).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516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D46F6F3-C5E0-4088-9971-D3F98CA0A971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4"/>
            <a:ext cx="8829675" cy="5019675"/>
          </a:xfrm>
        </p:spPr>
        <p:txBody>
          <a:bodyPr>
            <a:noAutofit/>
          </a:bodyPr>
          <a:lstStyle/>
          <a:p>
            <a:r>
              <a:rPr lang="lv-LV" alt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Risinājumi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ēnu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ekonomikas mazināšanā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nodokļu nomaksas 	pilnveidošanā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zstrādāt grozījumus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Ministru kabineta 2005.gada 17.maija noteikumos Nr.339 “Kārtība, kādā atļauts veikt pasažieru un kravas komercpārvadājumus ar citu personu īpašumā esošiem autotransporta līdzekļiem”, paredzot pasažieru komercpārvadājumu veikšanu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tikai uz nomas līguma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pamata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ministrijai sadarbībā ar Finanšu ministriju un Valsts ieņēmumu dienestu izvērtēt iespēju taksometru pakalpojumu sniedzējiem ieviest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speciālu nodokļa maksājumu par konkrētu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taksometru jeb patentmaksu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iekļaujot valsts sociālās apdrošināšanas obligātās iemaksas, uzņēmuma ienākuma nodokli un iedzīvotāju ienākuma nodokli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Kārtībai, kādā tiek izsniegta licence taksometriem, paredzēt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kā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kritēriju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licences saņemšanai komersanta nomaksāto nodokļu nomaksu konkrētā laikā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darba ņēmēju skaitu attiecībā pret izsniegtajām licencēm, algas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apmēra, noslogotības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un nepieciešamo licences kartīšu skaita vērtēšanu.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Nepieciešami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grozījumi Ministru kabineta 2012.gada 3.jūlija noteikumos Nr.468 “Noteikumi par pasažieru pārvadāšanu ar vieglajiem taksometriem”.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67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D46F6F3-C5E0-4088-9971-D3F98CA0A971}" type="slidenum">
              <a:rPr lang="en-US" altLang="lv-LV" smtClean="0"/>
              <a:pPr/>
              <a:t>7</a:t>
            </a:fld>
            <a:endParaRPr lang="en-US" alt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4"/>
            <a:ext cx="8915598" cy="4867275"/>
          </a:xfrm>
        </p:spPr>
        <p:txBody>
          <a:bodyPr>
            <a:noAutofit/>
          </a:bodyPr>
          <a:lstStyle/>
          <a:p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Jāuzlabo taksometru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pakalpojumu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kvalitāti</a:t>
            </a:r>
          </a:p>
          <a:p>
            <a:pPr lvl="0"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Uzlabojumi nepieciešami vadītāju profesionālās kvalifikācijas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jomā</a:t>
            </a:r>
          </a:p>
          <a:p>
            <a:pPr lvl="0"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Konstatētās problēmas: </a:t>
            </a:r>
          </a:p>
          <a:p>
            <a:pPr lvl="0"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vadītāja reputācija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kura ietver sodus par Ceļu satiksmes noteikumu neievērošanu,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klientu sūdzības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konstatētos pārkāpumus pārbaužu laikā,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sodāmības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citi pārkāpumi;</a:t>
            </a:r>
          </a:p>
          <a:p>
            <a:pPr lvl="0"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Uzlabojumi nepieciešami pakalpojumu sniegšanā izmantotajiem transportlīdzekļiem </a:t>
            </a: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Konstatētās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problēmas:</a:t>
            </a:r>
          </a:p>
          <a:p>
            <a:pPr lvl="0" algn="just"/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transportlīdzekļa vecums un vizuālais nolietojums, tehniskais stāvoklis un aprīkojums, kaitīgo izmešu daudzums.</a:t>
            </a:r>
          </a:p>
          <a:p>
            <a:pPr algn="just"/>
            <a:r>
              <a:rPr lang="lv-LV" altLang="lv-LV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789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D46F6F3-C5E0-4088-9971-D3F98CA0A971}" type="slidenum">
              <a:rPr lang="en-US" altLang="lv-LV" smtClean="0"/>
              <a:pPr/>
              <a:t>8</a:t>
            </a:fld>
            <a:endParaRPr lang="en-US" alt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4"/>
            <a:ext cx="8829675" cy="5076825"/>
          </a:xfrm>
        </p:spPr>
        <p:txBody>
          <a:bodyPr>
            <a:noAutofit/>
          </a:bodyPr>
          <a:lstStyle/>
          <a:p>
            <a:pPr algn="just"/>
            <a:r>
              <a:rPr lang="lv-LV" alt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Risinājumi taksometru pakalpojumu kvalitātes uzlabošanai</a:t>
            </a:r>
          </a:p>
          <a:p>
            <a:pPr algn="just"/>
            <a:endParaRPr lang="lv-LV" altLang="lv-LV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Izveidot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vienotu informācijas sistēmu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kurā būtu pieejama informācija par taksometru vadītājiem, kuriem ir tiesības sniegt pasažieru pārvadājumus ar taksometriem. Autopārvadājuma likuma 5.</a:t>
            </a:r>
            <a:r>
              <a:rPr lang="lv-LV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pants jāpapildina ar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deleģējumu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VSIA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“Autotransporta direkcija” veikt taksometru vadītāju sertificēšanu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vai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līdzvērtīgu pasākumu.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Veikt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grozījumus Latvijas Administratīvo pārkāpumu kodeksā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paredzot atbildību par taksometru pārvadājumu veikšanu neievērojot taksometru vadītāju kvalifikācijai un sertifikāta saņemšanai noteiktās prasības.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Pilnvarot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licences izsniedzēju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ierobežot taksometru pakalpojumu sniegšanā izmantoto transportlīdzekļu radīto piesārņojumu videi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un siltumnīcefekta gāzu emisijas.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Nepieciešami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grozījumi Autopārvadājumu likuma 35.pantā.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Noteikt tiesības licences izsniedzējam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noteikt minimālo pārvadājuma tarifa likmi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tādējādi atceļot šobrīd spēkā esošos tarifu griestus pasažieru pārvadājumiem ar taksometriem. Nepieciešami grozījumi Autopārvadājumu likuma 35.pantā.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816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00050" cy="304800"/>
          </a:xfrm>
        </p:spPr>
        <p:txBody>
          <a:bodyPr/>
          <a:lstStyle/>
          <a:p>
            <a:fld id="{4D46F6F3-C5E0-4088-9971-D3F98CA0A971}" type="slidenum">
              <a:rPr lang="en-US" altLang="lv-LV" smtClean="0"/>
              <a:pPr/>
              <a:t>9</a:t>
            </a:fld>
            <a:endParaRPr lang="en-US" altLang="lv-LV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19075"/>
            <a:ext cx="6299114" cy="833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piedāvātie risinājumi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57324"/>
            <a:ext cx="8915598" cy="4791075"/>
          </a:xfrm>
        </p:spPr>
        <p:txBody>
          <a:bodyPr>
            <a:noAutofit/>
          </a:bodyPr>
          <a:lstStyle/>
          <a:p>
            <a:endParaRPr lang="lv-LV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Jāuzlabo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taksometru kontrole un pārbaude uz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ceļa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Lielākajā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daļā pašvaldību, kurās pieejami taksometru pakalpojumi, nav kontroles dienestu, kuri veiktu pasažieru pārvadājumu ar taksometriem uzraudzību;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Pašvaldībās taksometru kontroli veic pašvaldības policija un atsevišķās pašvaldībās šim mērķim ir izveidots speciāls dienests/inspekcija.</a:t>
            </a:r>
          </a:p>
          <a:p>
            <a:pPr algn="just"/>
            <a:endParaRPr lang="lv-LV" altLang="lv-LV" sz="1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altLang="lv-LV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Piedāvātie risinājumi</a:t>
            </a:r>
            <a:endParaRPr lang="lv-LV" altLang="lv-LV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Pašvaldības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kontroles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dienestiem ļaut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apturēt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taksometru, 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kā arī veikt </a:t>
            </a:r>
            <a:r>
              <a:rPr lang="lv-LV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kontrolpirkumus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lv-LV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kontrolpasūtījumus</a:t>
            </a: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 bez pašvaldības </a:t>
            </a:r>
            <a:r>
              <a:rPr lang="lv-LV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policijas klātbūtnes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ašvaldības policijai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veikt kontroles dienesta pienākumus attiecīgajās pašvaldībās un citas pašvaldības teritorijā, pašvaldībām par to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vienojoties;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Pašvaldības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kontroles dienestiem veikt pārbaudi jebkuram transportlīdzeklim, kurš sniedz taksometra pārvadājumiem līdzīgu pakalpojumu. </a:t>
            </a:r>
            <a:endParaRPr lang="lv-LV" altLang="lv-LV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61926" y="5867400"/>
            <a:ext cx="8639174" cy="771525"/>
          </a:xfrm>
        </p:spPr>
        <p:txBody>
          <a:bodyPr>
            <a:noAutofit/>
          </a:bodyPr>
          <a:lstStyle/>
          <a:p>
            <a:pPr algn="ctr"/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Grozījumi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Autopārvadājumu likuma 35.pantā un  grozījumi 2011.gada 24.maija Ministru kabineta noteikumos Nr.411 “Autopārvadājumu kontroles organizēšanas un īstenošanas kārtība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2276779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1559</TotalTime>
  <Words>809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89_Prezentacija_templateLV</vt:lpstr>
      <vt:lpstr>   </vt:lpstr>
      <vt:lpstr> Pamatojums</vt:lpstr>
      <vt:lpstr>PowerPoint Presentation</vt:lpstr>
      <vt:lpstr>   Problēmas un piedāvātie risinājumi</vt:lpstr>
      <vt:lpstr>   Problēmas un piedāvātie risinājumi</vt:lpstr>
      <vt:lpstr>   Problēmas un piedāvātie risinājumi</vt:lpstr>
      <vt:lpstr>  Problēmas un piedāvātie risinājumi</vt:lpstr>
      <vt:lpstr>  Problēmas un piedāvātie risinājumi</vt:lpstr>
      <vt:lpstr>  Problēmas un piedāvātie risinājumi</vt:lpstr>
      <vt:lpstr>  Problēmas un piedāvātie risinājumi</vt:lpstr>
      <vt:lpstr>  Problēmas un piedāvātie risinājumi</vt:lpstr>
      <vt:lpstr>  Igaunijas pieredze</vt:lpstr>
      <vt:lpstr> 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Annija Novikova</cp:lastModifiedBy>
  <cp:revision>193</cp:revision>
  <cp:lastPrinted>2016-04-07T05:53:59Z</cp:lastPrinted>
  <dcterms:created xsi:type="dcterms:W3CDTF">2014-11-20T14:46:47Z</dcterms:created>
  <dcterms:modified xsi:type="dcterms:W3CDTF">2016-05-24T12:32:46Z</dcterms:modified>
</cp:coreProperties>
</file>